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6.png" ContentType="image/png"/>
  <Override PartName="/ppt/media/image38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5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91EDD02-58DF-43D5-8398-D59B3874F4A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24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7"/>
          </p:nvPr>
        </p:nvSpPr>
        <p:spPr>
          <a:xfrm>
            <a:off x="2589840" y="4342680"/>
            <a:ext cx="1980360" cy="22860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563461-5447-4643-99C4-58DFBA3AC794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1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A5D48F-A7FE-44A3-824B-FFCC1770A501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17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704C5A-3D30-44CD-8769-CF5E8FC8113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1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982D27-13F0-4B0E-81CE-08B35484146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1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C2FCC9-BBB3-4CAD-B15A-06558CCA2769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2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38A7FD-25F4-40C8-8EB2-E9E6C0CC74E8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2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64C13A-23C3-4344-970D-0A54C7CFAB94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22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353521-3FCD-4426-AA72-828626B1C7E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23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5F0942-C336-44F3-BDD2-77FAF9E20DB5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24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6C7290-0C8D-4604-9E0E-51A85D243548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2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8D01FF-DD45-4FCE-86E1-9AFAC998453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209178-75C1-4573-B74A-8CE904D9DC3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2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89FC5E-D653-4CEA-8912-A80C8A863BC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27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62C142-BABB-42C5-BE50-F88EA72AB5F4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2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50E8FE-CEF8-49B8-AECC-1C78EC6F8976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2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487A21-F3C0-4F99-9B6D-D5F2EEEF0812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3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4C5DF2-10E0-403C-832E-0C37759580C7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3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FF7932-0FC3-49BD-93C3-595D4EDBD12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32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93628E-BEA1-45E0-9A64-58F020F18C7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33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ACFC8C-50CC-43F7-AB48-1452F2B5E0E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34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6EB06A-E668-4914-A60C-538B6E82B64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3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372B72-6A5F-475B-8576-886D22D05D8F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914400" y="571680"/>
            <a:ext cx="2742480" cy="15426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489671-E81A-4DFD-9137-BA4EDAE69B12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3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3605CF-7A12-41F6-B7C4-E9118C44ED0F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37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07F9F1-4E9D-48C7-9AC8-6A433F6F5C8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3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CC8735-1459-4FFF-A423-824C94A38837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3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579653-4081-4A84-BE4C-9556D0ED8780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4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95B19D-2350-4897-A8C7-7A25C8233A7B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4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CC27E3-2BF3-4DC3-A9C0-1E7D0B23A1F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 idx="42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5967E4-2679-4388-B82E-4BDB43129ADE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 idx="43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12E4C2-7914-440B-84B4-7FD22E60AFAD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44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B2CB13-5F86-4D91-A464-A55D255E4C2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1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51AD69-FC1C-4BC9-844F-1DC53D34B114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4E5187-0BBA-4061-868B-E3B590B775DD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77F61B-1014-438B-94AB-8EFBB183D79F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1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2DA341-F9E0-45E7-9B92-627DCF9BDFDA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12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C1EA0D-CD3C-49C8-B793-853160442FAD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13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6E6057-1CD9-4F8D-9438-4006F01530A3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14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467021-F94D-48F6-AAF2-C441F0BA40E2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1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6880" rIns="56880" tIns="28440" bIns="28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F0E19B-E1C3-4D05-916F-BA1F06BB48F4}" type="slidenum"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530DA0-094B-4A44-BB55-C867169C60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0"/>
            <a:ext cx="1499400" cy="14994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4419720" y="4629960"/>
            <a:ext cx="2133000" cy="273240"/>
          </a:xfrm>
          <a:prstGeom prst="rect">
            <a:avLst/>
          </a:prstGeom>
          <a:noFill/>
          <a:ln w="0">
            <a:noFill/>
          </a:ln>
        </p:spPr>
        <p:txBody>
          <a:bodyPr lIns="22680" rIns="2268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6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B21C7D-001F-42F7-93C9-BA494A7E5DB5}" type="slidenum">
              <a:rPr b="0" lang="en" sz="6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0" y="0"/>
            <a:ext cx="1499400" cy="14994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pythonru.com/osnovy/cikl-for-in" TargetMode="External"/><Relationship Id="rId5" Type="http://schemas.openxmlformats.org/officeDocument/2006/relationships/hyperlink" Target="https://sky.pro/media/tsikl-for-v-python/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8;p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16" name="Google Shape;19;p1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7" name="Google Shape;20;p1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8" name="Google Shape;21;p1" descr="preencoded.png"/>
          <p:cNvPicPr/>
          <p:nvPr/>
        </p:nvPicPr>
        <p:blipFill>
          <a:blip r:embed="rId4"/>
          <a:stretch/>
        </p:blipFill>
        <p:spPr>
          <a:xfrm>
            <a:off x="5610240" y="668520"/>
            <a:ext cx="3052080" cy="3805560"/>
          </a:xfrm>
          <a:prstGeom prst="rect">
            <a:avLst/>
          </a:prstGeom>
          <a:ln w="0">
            <a:noFill/>
          </a:ln>
        </p:spPr>
      </p:pic>
      <p:pic>
        <p:nvPicPr>
          <p:cNvPr id="19" name="Google Shape;22;p1" descr="preencoded.png"/>
          <p:cNvPicPr/>
          <p:nvPr/>
        </p:nvPicPr>
        <p:blipFill>
          <a:blip r:embed="rId5"/>
          <a:stretch/>
        </p:blipFill>
        <p:spPr>
          <a:xfrm>
            <a:off x="6028560" y="2157120"/>
            <a:ext cx="460440" cy="52020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3;p1" descr="preencoded.png"/>
          <p:cNvPicPr/>
          <p:nvPr/>
        </p:nvPicPr>
        <p:blipFill>
          <a:blip r:embed="rId6"/>
          <a:stretch/>
        </p:blipFill>
        <p:spPr>
          <a:xfrm>
            <a:off x="7905240" y="3382560"/>
            <a:ext cx="457560" cy="498960"/>
          </a:xfrm>
          <a:prstGeom prst="rect">
            <a:avLst/>
          </a:prstGeom>
          <a:ln w="0">
            <a:noFill/>
          </a:ln>
        </p:spPr>
      </p:pic>
      <p:sp>
        <p:nvSpPr>
          <p:cNvPr id="21" name="Google Shape;24;p1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Google Shape;25;p1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Google Shape;26;p1"/>
          <p:cNvSpPr/>
          <p:nvPr/>
        </p:nvSpPr>
        <p:spPr>
          <a:xfrm>
            <a:off x="466560" y="1252440"/>
            <a:ext cx="5380920" cy="18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Цикл for. 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Основы работы 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с файлами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58;g28b91723e4f_0_11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59;g28b91723e4f_0_118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60;g28b91723e4f_0_118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61;g28b91723e4f_0_118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62;g28b91723e4f_0_118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63;g28b91723e4f_0_118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164;g28b91723e4f_0_118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65;g28b91723e4f_0_118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166;g28b91723e4f_0_118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Цикл for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72;g28b91723e4f_0_149" descr="preencoded.png"/>
          <p:cNvPicPr/>
          <p:nvPr/>
        </p:nvPicPr>
        <p:blipFill>
          <a:blip r:embed="rId1"/>
          <a:stretch/>
        </p:blipFill>
        <p:spPr>
          <a:xfrm>
            <a:off x="5265720" y="0"/>
            <a:ext cx="3877560" cy="501408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73;g28b91723e4f_0_149" descr="preencoded.png"/>
          <p:cNvPicPr/>
          <p:nvPr/>
        </p:nvPicPr>
        <p:blipFill>
          <a:blip r:embed="rId2"/>
          <a:stretch/>
        </p:blipFill>
        <p:spPr>
          <a:xfrm>
            <a:off x="2839320" y="0"/>
            <a:ext cx="6303960" cy="514296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74;g28b91723e4f_0_149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75;g28b91723e4f_0_149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1385280" cy="2469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76;g28b91723e4f_0_149" descr="preencoded.png"/>
          <p:cNvPicPr/>
          <p:nvPr/>
        </p:nvPicPr>
        <p:blipFill>
          <a:blip r:embed="rId5"/>
          <a:stretch/>
        </p:blipFill>
        <p:spPr>
          <a:xfrm>
            <a:off x="2938320" y="4248000"/>
            <a:ext cx="589680" cy="61236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77;g28b91723e4f_0_149" descr="preencoded.png"/>
          <p:cNvPicPr/>
          <p:nvPr/>
        </p:nvPicPr>
        <p:blipFill>
          <a:blip r:embed="rId6"/>
          <a:stretch/>
        </p:blipFill>
        <p:spPr>
          <a:xfrm>
            <a:off x="5867280" y="557280"/>
            <a:ext cx="744840" cy="7736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78;g28b91723e4f_0_149" descr="preencoded.png"/>
          <p:cNvPicPr/>
          <p:nvPr/>
        </p:nvPicPr>
        <p:blipFill>
          <a:blip r:embed="rId7"/>
          <a:stretch/>
        </p:blipFill>
        <p:spPr>
          <a:xfrm>
            <a:off x="829440" y="3623400"/>
            <a:ext cx="1767960" cy="1357560"/>
          </a:xfrm>
          <a:prstGeom prst="rect">
            <a:avLst/>
          </a:prstGeom>
          <a:ln w="0">
            <a:noFill/>
          </a:ln>
        </p:spPr>
      </p:pic>
      <p:sp>
        <p:nvSpPr>
          <p:cNvPr id="126" name="Google Shape;179;g28b91723e4f_0_149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Google Shape;180;g28b91723e4f_0_149"/>
          <p:cNvSpPr/>
          <p:nvPr/>
        </p:nvSpPr>
        <p:spPr>
          <a:xfrm>
            <a:off x="495360" y="543960"/>
            <a:ext cx="1346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Полезно знать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Google Shape;181;g28b91723e4f_0_149"/>
          <p:cNvSpPr/>
          <p:nvPr/>
        </p:nvSpPr>
        <p:spPr>
          <a:xfrm>
            <a:off x="480960" y="1195560"/>
            <a:ext cx="5326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Цикл for —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182;g28b91723e4f_0_149"/>
          <p:cNvSpPr/>
          <p:nvPr/>
        </p:nvSpPr>
        <p:spPr>
          <a:xfrm rot="1456200">
            <a:off x="7448760" y="281052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183;g28b91723e4f_0_149"/>
          <p:cNvSpPr/>
          <p:nvPr/>
        </p:nvSpPr>
        <p:spPr>
          <a:xfrm rot="1456200">
            <a:off x="7424640" y="275364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Google Shape;184;g28b91723e4f_0_149"/>
          <p:cNvSpPr/>
          <p:nvPr/>
        </p:nvSpPr>
        <p:spPr>
          <a:xfrm rot="21576000">
            <a:off x="6529320" y="374796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185;g28b91723e4f_0_149"/>
          <p:cNvSpPr/>
          <p:nvPr/>
        </p:nvSpPr>
        <p:spPr>
          <a:xfrm rot="21576000">
            <a:off x="6496200" y="371520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186;g28b91723e4f_0_149"/>
          <p:cNvSpPr/>
          <p:nvPr/>
        </p:nvSpPr>
        <p:spPr>
          <a:xfrm rot="720000">
            <a:off x="7162560" y="450108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Google Shape;187;g28b91723e4f_0_149"/>
          <p:cNvSpPr/>
          <p:nvPr/>
        </p:nvSpPr>
        <p:spPr>
          <a:xfrm rot="720000">
            <a:off x="7143480" y="447264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188;g28b91723e4f_0_149"/>
          <p:cNvSpPr/>
          <p:nvPr/>
        </p:nvSpPr>
        <p:spPr>
          <a:xfrm>
            <a:off x="480960" y="1652760"/>
            <a:ext cx="568836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2955fe"/>
                </a:solidFill>
                <a:latin typeface="Inter"/>
                <a:ea typeface="Inter"/>
              </a:rPr>
              <a:t>это цикл, </a:t>
            </a:r>
            <a:r>
              <a:rPr b="0" lang="en" sz="1500" spc="-1" strike="noStrike">
                <a:solidFill>
                  <a:schemeClr val="dk1"/>
                </a:solidFill>
                <a:latin typeface="Inter"/>
                <a:ea typeface="Inter"/>
              </a:rPr>
              <a:t>который используется для выполнения повторяющихся операций над элементами последовательности. Позволяет пройти по всем элементам списка, строки, кортежа или другой итерируемой структуры данных.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94;p12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195;p12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96;p12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197;p12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198;p12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199;p12"/>
          <p:cNvSpPr/>
          <p:nvPr/>
        </p:nvSpPr>
        <p:spPr>
          <a:xfrm>
            <a:off x="480960" y="1195560"/>
            <a:ext cx="63241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Цикл for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200;p12"/>
          <p:cNvSpPr/>
          <p:nvPr/>
        </p:nvSpPr>
        <p:spPr>
          <a:xfrm>
            <a:off x="427320" y="1802160"/>
            <a:ext cx="564444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Каждая итерация цикла представляет собой обработку одного элемента.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01;p12"/>
          <p:cNvSpPr/>
          <p:nvPr/>
        </p:nvSpPr>
        <p:spPr>
          <a:xfrm>
            <a:off x="514440" y="2785320"/>
            <a:ext cx="6011280" cy="189936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899360"/>
              <a:gd name="textAreaBottom" fmla="*/ 1900080 h 189936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for i in range(5):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print(i)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207;g28b91723e4f_0_183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208;g28b91723e4f_0_183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209;g28b91723e4f_0_183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147" name="Google Shape;210;g28b91723e4f_0_18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11;g28b91723e4f_0_183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12;g28b91723e4f_0_183"/>
          <p:cNvSpPr/>
          <p:nvPr/>
        </p:nvSpPr>
        <p:spPr>
          <a:xfrm>
            <a:off x="480960" y="1195560"/>
            <a:ext cx="63241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Цикл for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13;g28b91723e4f_0_183"/>
          <p:cNvSpPr/>
          <p:nvPr/>
        </p:nvSpPr>
        <p:spPr>
          <a:xfrm>
            <a:off x="514440" y="1981440"/>
            <a:ext cx="6011280" cy="270324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2703240"/>
              <a:gd name="textAreaBottom" fmla="*/ 2703960 h 270324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text = 'code'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for symbol in text: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print(symbol)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=&gt; c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=&gt; 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=&gt; 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=&gt; 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19;g28b91723e4f_0_31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20;g28b91723e4f_0_310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21;g28b91723e4f_0_310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22;g28b91723e4f_0_310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23;g28b91723e4f_0_310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156" name="Google Shape;224;g28b91723e4f_0_310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157" name="Google Shape;225;g28b91723e4f_0_31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Google Shape;226;g28b91723e4f_0_310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227;g28b91723e4f_0_310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33;g28ba5849ee9_0_0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34;g28ba5849ee9_0_0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35;g28ba5849ee9_0_0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36;g28ba5849ee9_0_0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280440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37;g28ba5849ee9_0_0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38;g28ba5849ee9_0_0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239;g28ba5849ee9_0_0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40;g28ba5849ee9_0_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241;g28ba5849ee9_0_0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242;g28ba5849ee9_0_0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Экспресс-опрос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Google Shape;243;g28ba5849ee9_0_0"/>
          <p:cNvSpPr/>
          <p:nvPr/>
        </p:nvSpPr>
        <p:spPr>
          <a:xfrm>
            <a:off x="895320" y="212868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Когда следует использовать цикл for, а когда while?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49;g28ba5849ee9_0_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250;g28ba5849ee9_0_24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251;g28ba5849ee9_0_24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252;g28ba5849ee9_0_24" descr="preencoded.png"/>
          <p:cNvPicPr/>
          <p:nvPr/>
        </p:nvPicPr>
        <p:blipFill>
          <a:blip r:embed="rId4"/>
          <a:stretch/>
        </p:blipFill>
        <p:spPr>
          <a:xfrm>
            <a:off x="4869000" y="390600"/>
            <a:ext cx="3854880" cy="435924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253;g28ba5849ee9_0_24" descr="preencoded.png"/>
          <p:cNvPicPr/>
          <p:nvPr/>
        </p:nvPicPr>
        <p:blipFill>
          <a:blip r:embed="rId5"/>
          <a:stretch/>
        </p:blipFill>
        <p:spPr>
          <a:xfrm>
            <a:off x="4548600" y="3525840"/>
            <a:ext cx="522360" cy="59004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254;g28ba5849ee9_0_24" descr="preencoded.png"/>
          <p:cNvPicPr/>
          <p:nvPr/>
        </p:nvPicPr>
        <p:blipFill>
          <a:blip r:embed="rId6"/>
          <a:stretch/>
        </p:blipFill>
        <p:spPr>
          <a:xfrm>
            <a:off x="7365600" y="3072960"/>
            <a:ext cx="517320" cy="56376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255;g28ba5849ee9_0_24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Google Shape;256;g28ba5849ee9_0_24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Google Shape;257;g28ba5849ee9_0_24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ЗАДАНИЕ ДЛЯ ЗАКРЕПЛЕНИЯ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263;g28ba5849ee9_0_37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4;g28ba5849ee9_0_37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265;g28ba5849ee9_0_37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266;g28ba5849ee9_0_37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329976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267;g28ba5849ee9_0_37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185" name="Google Shape;268;g28ba5849ee9_0_37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269;g28ba5849ee9_0_37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270;g28ba5849ee9_0_37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Google Shape;271;g28ba5849ee9_0_37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272;g28ba5849ee9_0_37"/>
          <p:cNvSpPr/>
          <p:nvPr/>
        </p:nvSpPr>
        <p:spPr>
          <a:xfrm>
            <a:off x="480960" y="1195560"/>
            <a:ext cx="81813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Найди ошибку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Google Shape;273;g28ba5849ee9_0_37"/>
          <p:cNvSpPr/>
          <p:nvPr/>
        </p:nvSpPr>
        <p:spPr>
          <a:xfrm>
            <a:off x="895320" y="209952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Стажеру предоставили строку, состоящую из букв разных регистров, и попросили очистить ее от заглавных литер.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Как ему показалось, он написал верный код, но результат совсем не порадовал.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Ниже представлен пример работы «чистильщика строк», найдите и исправьте ошибку: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274;g28ba5849ee9_0_37"/>
          <p:cNvSpPr/>
          <p:nvPr/>
        </p:nvSpPr>
        <p:spPr>
          <a:xfrm>
            <a:off x="895320" y="3159360"/>
            <a:ext cx="6011280" cy="158652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586520"/>
              <a:gd name="textAreaBottom" fmla="*/ 1587240 h 158652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letters = 'AbltOJFHgtlbgndfWLFNT'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for letter in letters: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if letter.upper() = letters: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914400" indent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letters.replace(letter, '')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print(letters)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280;g28b91723e4f_0_209" descr="preencoded.png"/>
          <p:cNvPicPr/>
          <p:nvPr/>
        </p:nvPicPr>
        <p:blipFill>
          <a:blip r:embed="rId1"/>
          <a:stretch/>
        </p:blipFill>
        <p:spPr>
          <a:xfrm>
            <a:off x="5265720" y="0"/>
            <a:ext cx="3877560" cy="501408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281;g28b91723e4f_0_209" descr="preencoded.png"/>
          <p:cNvPicPr/>
          <p:nvPr/>
        </p:nvPicPr>
        <p:blipFill>
          <a:blip r:embed="rId2"/>
          <a:stretch/>
        </p:blipFill>
        <p:spPr>
          <a:xfrm>
            <a:off x="2839320" y="0"/>
            <a:ext cx="6303960" cy="514296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282;g28b91723e4f_0_209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83;g28b91723e4f_0_209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1385280" cy="24696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84;g28b91723e4f_0_209" descr="preencoded.png"/>
          <p:cNvPicPr/>
          <p:nvPr/>
        </p:nvPicPr>
        <p:blipFill>
          <a:blip r:embed="rId5"/>
          <a:stretch/>
        </p:blipFill>
        <p:spPr>
          <a:xfrm>
            <a:off x="2938320" y="4248000"/>
            <a:ext cx="589680" cy="61236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285;g28b91723e4f_0_209" descr="preencoded.png"/>
          <p:cNvPicPr/>
          <p:nvPr/>
        </p:nvPicPr>
        <p:blipFill>
          <a:blip r:embed="rId6"/>
          <a:stretch/>
        </p:blipFill>
        <p:spPr>
          <a:xfrm>
            <a:off x="5867280" y="557280"/>
            <a:ext cx="744840" cy="77364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6;g28b91723e4f_0_209" descr="preencoded.png"/>
          <p:cNvPicPr/>
          <p:nvPr/>
        </p:nvPicPr>
        <p:blipFill>
          <a:blip r:embed="rId7"/>
          <a:stretch/>
        </p:blipFill>
        <p:spPr>
          <a:xfrm>
            <a:off x="829440" y="3623400"/>
            <a:ext cx="1767960" cy="135756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87;g28b91723e4f_0_209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288;g28b91723e4f_0_209"/>
          <p:cNvSpPr/>
          <p:nvPr/>
        </p:nvSpPr>
        <p:spPr>
          <a:xfrm>
            <a:off x="495360" y="543960"/>
            <a:ext cx="1346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Полезно знать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89;g28b91723e4f_0_209"/>
          <p:cNvSpPr/>
          <p:nvPr/>
        </p:nvSpPr>
        <p:spPr>
          <a:xfrm>
            <a:off x="480960" y="1195560"/>
            <a:ext cx="5326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range() —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290;g28b91723e4f_0_209"/>
          <p:cNvSpPr/>
          <p:nvPr/>
        </p:nvSpPr>
        <p:spPr>
          <a:xfrm rot="1456200">
            <a:off x="7448760" y="281052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291;g28b91723e4f_0_209"/>
          <p:cNvSpPr/>
          <p:nvPr/>
        </p:nvSpPr>
        <p:spPr>
          <a:xfrm rot="1456200">
            <a:off x="7424640" y="275364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292;g28b91723e4f_0_209"/>
          <p:cNvSpPr/>
          <p:nvPr/>
        </p:nvSpPr>
        <p:spPr>
          <a:xfrm rot="21576000">
            <a:off x="6529320" y="374796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Google Shape;293;g28b91723e4f_0_209"/>
          <p:cNvSpPr/>
          <p:nvPr/>
        </p:nvSpPr>
        <p:spPr>
          <a:xfrm rot="21576000">
            <a:off x="6496200" y="371520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Google Shape;294;g28b91723e4f_0_209"/>
          <p:cNvSpPr/>
          <p:nvPr/>
        </p:nvSpPr>
        <p:spPr>
          <a:xfrm rot="720000">
            <a:off x="7162560" y="450108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295;g28b91723e4f_0_209"/>
          <p:cNvSpPr/>
          <p:nvPr/>
        </p:nvSpPr>
        <p:spPr>
          <a:xfrm rot="720000">
            <a:off x="7143480" y="447264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296;g28b91723e4f_0_209"/>
          <p:cNvSpPr/>
          <p:nvPr/>
        </p:nvSpPr>
        <p:spPr>
          <a:xfrm>
            <a:off x="480960" y="1652760"/>
            <a:ext cx="568836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2955fe"/>
                </a:solidFill>
                <a:latin typeface="Inter"/>
                <a:ea typeface="Inter"/>
              </a:rPr>
              <a:t>это функция, </a:t>
            </a:r>
            <a:r>
              <a:rPr b="0" lang="en" sz="1500" spc="-1" strike="noStrike">
                <a:solidFill>
                  <a:schemeClr val="dk1"/>
                </a:solidFill>
                <a:latin typeface="Inter"/>
                <a:ea typeface="Inter"/>
              </a:rPr>
              <a:t>которая возвращает последовательность чисел от начального значения до конечного значения с определенным шагом. Пример: range(1, 10, 2) вернет последовательность [1, 3, 5, 7, 9].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302;g28ba5849ee9_0_6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3;g28ba5849ee9_0_63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11" name="Google Shape;304;g28ba5849ee9_0_63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305;g28ba5849ee9_0_63" descr="preencoded.png"/>
          <p:cNvPicPr/>
          <p:nvPr/>
        </p:nvPicPr>
        <p:blipFill>
          <a:blip r:embed="rId4"/>
          <a:stretch/>
        </p:blipFill>
        <p:spPr>
          <a:xfrm>
            <a:off x="4869000" y="390600"/>
            <a:ext cx="3854880" cy="435924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306;g28ba5849ee9_0_63" descr="preencoded.png"/>
          <p:cNvPicPr/>
          <p:nvPr/>
        </p:nvPicPr>
        <p:blipFill>
          <a:blip r:embed="rId5"/>
          <a:stretch/>
        </p:blipFill>
        <p:spPr>
          <a:xfrm>
            <a:off x="4548600" y="3525840"/>
            <a:ext cx="522360" cy="59004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307;g28ba5849ee9_0_63" descr="preencoded.png"/>
          <p:cNvPicPr/>
          <p:nvPr/>
        </p:nvPicPr>
        <p:blipFill>
          <a:blip r:embed="rId6"/>
          <a:stretch/>
        </p:blipFill>
        <p:spPr>
          <a:xfrm>
            <a:off x="7365600" y="3072960"/>
            <a:ext cx="517320" cy="56376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308;g28ba5849ee9_0_6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Google Shape;309;g28ba5849ee9_0_63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310;g28ba5849ee9_0_63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ЗАДАНИЕ ДЛЯ ЗАКРЕПЛЕНИЯ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32;g28b91723e4f_0_0" descr="preencoded.png"/>
          <p:cNvPicPr/>
          <p:nvPr/>
        </p:nvPicPr>
        <p:blipFill>
          <a:blip r:embed="rId1"/>
          <a:stretch/>
        </p:blipFill>
        <p:spPr>
          <a:xfrm>
            <a:off x="264600" y="0"/>
            <a:ext cx="7099200" cy="4201920"/>
          </a:xfrm>
          <a:prstGeom prst="rect">
            <a:avLst/>
          </a:prstGeom>
          <a:ln w="0">
            <a:noFill/>
          </a:ln>
        </p:spPr>
      </p:pic>
      <p:pic>
        <p:nvPicPr>
          <p:cNvPr id="25" name="Google Shape;33;g28b91723e4f_0_0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6" name="Google Shape;34;g28b91723e4f_0_0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1432800" cy="24696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35;g28b91723e4f_0_0" descr="preencoded.png"/>
          <p:cNvPicPr/>
          <p:nvPr/>
        </p:nvPicPr>
        <p:blipFill>
          <a:blip r:embed="rId4"/>
          <a:stretch/>
        </p:blipFill>
        <p:spPr>
          <a:xfrm>
            <a:off x="476280" y="1228680"/>
            <a:ext cx="3090240" cy="3469320"/>
          </a:xfrm>
          <a:prstGeom prst="rect">
            <a:avLst/>
          </a:prstGeom>
          <a:ln w="0">
            <a:noFill/>
          </a:ln>
        </p:spPr>
      </p:pic>
      <p:pic>
        <p:nvPicPr>
          <p:cNvPr id="28" name="Google Shape;36;g28b91723e4f_0_0" descr="preencoded.png"/>
          <p:cNvPicPr/>
          <p:nvPr/>
        </p:nvPicPr>
        <p:blipFill>
          <a:blip r:embed="rId5"/>
          <a:stretch/>
        </p:blipFill>
        <p:spPr>
          <a:xfrm>
            <a:off x="3814920" y="1538280"/>
            <a:ext cx="4847400" cy="303300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37;g28b91723e4f_0_0" descr="preencoded.png"/>
          <p:cNvPicPr/>
          <p:nvPr/>
        </p:nvPicPr>
        <p:blipFill>
          <a:blip r:embed="rId6"/>
          <a:stretch/>
        </p:blipFill>
        <p:spPr>
          <a:xfrm>
            <a:off x="7648920" y="3886200"/>
            <a:ext cx="603360" cy="6210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38;g28b91723e4f_0_0" descr="preencoded.png"/>
          <p:cNvPicPr/>
          <p:nvPr/>
        </p:nvPicPr>
        <p:blipFill>
          <a:blip r:embed="rId7"/>
          <a:stretch/>
        </p:blipFill>
        <p:spPr>
          <a:xfrm>
            <a:off x="6029280" y="4094280"/>
            <a:ext cx="1729440" cy="104868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39;g28b91723e4f_0_0" descr="preencoded.png"/>
          <p:cNvPicPr/>
          <p:nvPr/>
        </p:nvPicPr>
        <p:blipFill>
          <a:blip r:embed="rId8"/>
          <a:stretch/>
        </p:blipFill>
        <p:spPr>
          <a:xfrm>
            <a:off x="8043840" y="182412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32" name="Google Shape;40;g28b91723e4f_0_0" descr="preencoded.png"/>
          <p:cNvPicPr/>
          <p:nvPr/>
        </p:nvPicPr>
        <p:blipFill>
          <a:blip r:embed="rId9"/>
          <a:stretch/>
        </p:blipFill>
        <p:spPr>
          <a:xfrm>
            <a:off x="8197920" y="182412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33" name="Google Shape;41;g28b91723e4f_0_0" descr="preencoded.png"/>
          <p:cNvPicPr/>
          <p:nvPr/>
        </p:nvPicPr>
        <p:blipFill>
          <a:blip r:embed="rId10"/>
          <a:stretch/>
        </p:blipFill>
        <p:spPr>
          <a:xfrm>
            <a:off x="4276800" y="552600"/>
            <a:ext cx="586080" cy="634320"/>
          </a:xfrm>
          <a:prstGeom prst="rect">
            <a:avLst/>
          </a:prstGeom>
          <a:ln w="0">
            <a:noFill/>
          </a:ln>
        </p:spPr>
      </p:pic>
      <p:sp>
        <p:nvSpPr>
          <p:cNvPr id="34" name="Google Shape;42;g28b91723e4f_0_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Google Shape;43;g28b91723e4f_0_0"/>
          <p:cNvSpPr/>
          <p:nvPr/>
        </p:nvSpPr>
        <p:spPr>
          <a:xfrm>
            <a:off x="495360" y="543960"/>
            <a:ext cx="13928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Преподаватель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Google Shape;44;g28b91723e4f_0_0"/>
          <p:cNvSpPr/>
          <p:nvPr/>
        </p:nvSpPr>
        <p:spPr>
          <a:xfrm>
            <a:off x="1252440" y="2763720"/>
            <a:ext cx="15375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chemeClr val="lt1"/>
                </a:solidFill>
                <a:latin typeface="Inter"/>
                <a:ea typeface="Inter"/>
              </a:rPr>
              <a:t>Ваше фото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1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Google Shape;45;g28b91723e4f_0_0"/>
          <p:cNvSpPr/>
          <p:nvPr/>
        </p:nvSpPr>
        <p:spPr>
          <a:xfrm>
            <a:off x="4124160" y="2314440"/>
            <a:ext cx="529056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i="1" lang="en" sz="1100" spc="-1" strike="noStrike">
                <a:solidFill>
                  <a:srgbClr val="141414"/>
                </a:solidFill>
                <a:latin typeface="Inter SemiBold"/>
                <a:ea typeface="Inter SemiBold"/>
              </a:rPr>
              <a:t>Текущая должность</a:t>
            </a:r>
            <a:br>
              <a:rPr sz="1100"/>
            </a:br>
            <a:br>
              <a:rPr sz="1100"/>
            </a:b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Количество лет опыта</a:t>
            </a:r>
            <a:br>
              <a:rPr sz="1100"/>
            </a:b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Какой у Вас опыт - ключевые кейсы</a:t>
            </a:r>
            <a:br>
              <a:rPr sz="1100"/>
            </a:b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Самые яркие проекты</a:t>
            </a:r>
            <a:br>
              <a:rPr sz="1100"/>
            </a:b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Дополнительная информация по вашему усмотрению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Google Shape;46;g28b91723e4f_0_0"/>
          <p:cNvSpPr/>
          <p:nvPr/>
        </p:nvSpPr>
        <p:spPr>
          <a:xfrm>
            <a:off x="4124160" y="3814920"/>
            <a:ext cx="399492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2955fe"/>
                </a:solidFill>
                <a:latin typeface="Inter"/>
                <a:ea typeface="Inter"/>
              </a:rPr>
              <a:t>Корпоративный e-mail </a:t>
            </a:r>
            <a:br>
              <a:rPr sz="1100"/>
            </a:br>
            <a:r>
              <a:rPr b="0" lang="en" sz="1100" spc="-1" strike="noStrike">
                <a:solidFill>
                  <a:srgbClr val="2955fe"/>
                </a:solidFill>
                <a:latin typeface="Inter"/>
                <a:ea typeface="Inter"/>
              </a:rPr>
              <a:t>Социальные сети (по желанию)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Google Shape;47;g28b91723e4f_0_0"/>
          <p:cNvSpPr/>
          <p:nvPr/>
        </p:nvSpPr>
        <p:spPr>
          <a:xfrm>
            <a:off x="4124160" y="1876320"/>
            <a:ext cx="403956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ИМЯ ФАМИЛИЯ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316;g28ba5849ee9_0_76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317;g28ba5849ee9_0_76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318;g28ba5849ee9_0_76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221" name="Google Shape;319;g28ba5849ee9_0_76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3299760"/>
          </a:xfrm>
          <a:prstGeom prst="rect">
            <a:avLst/>
          </a:prstGeom>
          <a:ln w="0">
            <a:noFill/>
          </a:ln>
        </p:spPr>
      </p:pic>
      <p:pic>
        <p:nvPicPr>
          <p:cNvPr id="222" name="Google Shape;320;g28ba5849ee9_0_76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223" name="Google Shape;321;g28ba5849ee9_0_76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224" name="Google Shape;322;g28ba5849ee9_0_76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323;g28ba5849ee9_0_76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Google Shape;324;g28ba5849ee9_0_76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oogle Shape;325;g28ba5849ee9_0_76"/>
          <p:cNvSpPr/>
          <p:nvPr/>
        </p:nvSpPr>
        <p:spPr>
          <a:xfrm>
            <a:off x="480960" y="1195560"/>
            <a:ext cx="81813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Ответь в чат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Google Shape;326;g28ba5849ee9_0_76"/>
          <p:cNvSpPr/>
          <p:nvPr/>
        </p:nvSpPr>
        <p:spPr>
          <a:xfrm>
            <a:off x="895320" y="209952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Какой будет вывод, если вы написали вот такой код: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Google Shape;327;g28ba5849ee9_0_76"/>
          <p:cNvSpPr/>
          <p:nvPr/>
        </p:nvSpPr>
        <p:spPr>
          <a:xfrm>
            <a:off x="895320" y="2699640"/>
            <a:ext cx="6011280" cy="158652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586520"/>
              <a:gd name="textAreaBottom" fmla="*/ 1587240 h 158652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empty range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print(list(range(0)))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using range(stop)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print(list(range(10)))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# using range(start, stop)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print(list(range(1, 10)))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333;g28d815adb5c_0_69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334;g28d815adb5c_0_69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32" name="Google Shape;335;g28d815adb5c_0_69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336;g28d815adb5c_0_69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Google Shape;337;g28d815adb5c_0_69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338;g28d815adb5c_0_69"/>
          <p:cNvSpPr/>
          <p:nvPr/>
        </p:nvSpPr>
        <p:spPr>
          <a:xfrm>
            <a:off x="480960" y="1195560"/>
            <a:ext cx="5101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break, continue, else в цикле for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Google Shape;339;g28d815adb5c_0_69"/>
          <p:cNvSpPr/>
          <p:nvPr/>
        </p:nvSpPr>
        <p:spPr>
          <a:xfrm>
            <a:off x="427320" y="1823760"/>
            <a:ext cx="5996160" cy="28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298440" algn="just">
              <a:lnSpc>
                <a:spcPct val="150000"/>
              </a:lnSpc>
              <a:spcBef>
                <a:spcPts val="1500"/>
              </a:spcBef>
              <a:buClr>
                <a:srgbClr val="030303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В цикле for можно использовать операторы break и continue для управления ходом выполнения цикла.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 algn="just">
              <a:lnSpc>
                <a:spcPct val="150000"/>
              </a:lnSpc>
              <a:buClr>
                <a:srgbClr val="030303"/>
              </a:buClr>
              <a:buFont typeface="Inter"/>
              <a:buChar char="○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Оператор </a:t>
            </a:r>
            <a:r>
              <a:rPr b="1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break</a:t>
            </a: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 прерывает выполнение цикла и переходит к следующей инструкции после цикла.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 algn="just">
              <a:lnSpc>
                <a:spcPct val="150000"/>
              </a:lnSpc>
              <a:buClr>
                <a:srgbClr val="030303"/>
              </a:buClr>
              <a:buFont typeface="Inter"/>
              <a:buChar char="○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Оператор </a:t>
            </a:r>
            <a:r>
              <a:rPr b="1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continue</a:t>
            </a: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 пропускает текущую итерацию цикла и переходит к следующей.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50000"/>
              </a:lnSpc>
              <a:buClr>
                <a:srgbClr val="030303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Цикл for может иметь блок </a:t>
            </a:r>
            <a:r>
              <a:rPr b="1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else</a:t>
            </a: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, который выполняется после полного прохода по итерируемому объекту, т.е. если цикл не был прерван оператором break.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475;g28b91723e4f_0_33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238" name="Google Shape;476;g28b91723e4f_0_331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477;g28b91723e4f_0_331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478;g28b91723e4f_0_331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479;g28b91723e4f_0_331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480;g28b91723e4f_0_331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243" name="Google Shape;481;g28b91723e4f_0_331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Google Shape;482;g28b91723e4f_0_331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483;g28b91723e4f_0_331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489;g28b91723e4f_0_35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490;g28b91723e4f_0_352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491;g28b91723e4f_0_352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492;g28b91723e4f_0_352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493;g28b91723e4f_0_352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494;g28b91723e4f_0_352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252" name="Google Shape;495;g28b91723e4f_0_352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496;g28b91723e4f_0_352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Google Shape;497;g28b91723e4f_0_352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Работа с файлами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503;g28b91723e4f_0_373" descr="preencoded.png"/>
          <p:cNvPicPr/>
          <p:nvPr/>
        </p:nvPicPr>
        <p:blipFill>
          <a:blip r:embed="rId1"/>
          <a:stretch/>
        </p:blipFill>
        <p:spPr>
          <a:xfrm>
            <a:off x="5265720" y="0"/>
            <a:ext cx="3877560" cy="501408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504;g28b91723e4f_0_373" descr="preencoded.png"/>
          <p:cNvPicPr/>
          <p:nvPr/>
        </p:nvPicPr>
        <p:blipFill>
          <a:blip r:embed="rId2"/>
          <a:stretch/>
        </p:blipFill>
        <p:spPr>
          <a:xfrm>
            <a:off x="2839320" y="0"/>
            <a:ext cx="6303960" cy="514296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505;g28b91723e4f_0_373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506;g28b91723e4f_0_373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1385280" cy="24696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507;g28b91723e4f_0_373" descr="preencoded.png"/>
          <p:cNvPicPr/>
          <p:nvPr/>
        </p:nvPicPr>
        <p:blipFill>
          <a:blip r:embed="rId5"/>
          <a:stretch/>
        </p:blipFill>
        <p:spPr>
          <a:xfrm>
            <a:off x="2938320" y="4248000"/>
            <a:ext cx="589680" cy="612360"/>
          </a:xfrm>
          <a:prstGeom prst="rect">
            <a:avLst/>
          </a:prstGeom>
          <a:ln w="0">
            <a:noFill/>
          </a:ln>
        </p:spPr>
      </p:pic>
      <p:pic>
        <p:nvPicPr>
          <p:cNvPr id="260" name="Google Shape;508;g28b91723e4f_0_373" descr="preencoded.png"/>
          <p:cNvPicPr/>
          <p:nvPr/>
        </p:nvPicPr>
        <p:blipFill>
          <a:blip r:embed="rId6"/>
          <a:stretch/>
        </p:blipFill>
        <p:spPr>
          <a:xfrm>
            <a:off x="5867280" y="557280"/>
            <a:ext cx="744840" cy="773640"/>
          </a:xfrm>
          <a:prstGeom prst="rect">
            <a:avLst/>
          </a:prstGeom>
          <a:ln w="0">
            <a:noFill/>
          </a:ln>
        </p:spPr>
      </p:pic>
      <p:pic>
        <p:nvPicPr>
          <p:cNvPr id="261" name="Google Shape;509;g28b91723e4f_0_373" descr="preencoded.png"/>
          <p:cNvPicPr/>
          <p:nvPr/>
        </p:nvPicPr>
        <p:blipFill>
          <a:blip r:embed="rId7"/>
          <a:stretch/>
        </p:blipFill>
        <p:spPr>
          <a:xfrm>
            <a:off x="829440" y="3623400"/>
            <a:ext cx="1767960" cy="1357560"/>
          </a:xfrm>
          <a:prstGeom prst="rect">
            <a:avLst/>
          </a:prstGeom>
          <a:ln w="0">
            <a:noFill/>
          </a:ln>
        </p:spPr>
      </p:pic>
      <p:sp>
        <p:nvSpPr>
          <p:cNvPr id="262" name="Google Shape;510;g28b91723e4f_0_37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Google Shape;511;g28b91723e4f_0_373"/>
          <p:cNvSpPr/>
          <p:nvPr/>
        </p:nvSpPr>
        <p:spPr>
          <a:xfrm>
            <a:off x="495360" y="543960"/>
            <a:ext cx="1346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Полезно знать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Google Shape;512;g28b91723e4f_0_373"/>
          <p:cNvSpPr/>
          <p:nvPr/>
        </p:nvSpPr>
        <p:spPr>
          <a:xfrm>
            <a:off x="480960" y="1195560"/>
            <a:ext cx="5326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open() —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513;g28b91723e4f_0_373"/>
          <p:cNvSpPr/>
          <p:nvPr/>
        </p:nvSpPr>
        <p:spPr>
          <a:xfrm rot="1456200">
            <a:off x="7448760" y="281052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Google Shape;514;g28b91723e4f_0_373"/>
          <p:cNvSpPr/>
          <p:nvPr/>
        </p:nvSpPr>
        <p:spPr>
          <a:xfrm rot="1456200">
            <a:off x="7424640" y="275364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Google Shape;515;g28b91723e4f_0_373"/>
          <p:cNvSpPr/>
          <p:nvPr/>
        </p:nvSpPr>
        <p:spPr>
          <a:xfrm rot="21576000">
            <a:off x="6529320" y="374796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Google Shape;516;g28b91723e4f_0_373"/>
          <p:cNvSpPr/>
          <p:nvPr/>
        </p:nvSpPr>
        <p:spPr>
          <a:xfrm rot="21576000">
            <a:off x="6496200" y="371520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Google Shape;517;g28b91723e4f_0_373"/>
          <p:cNvSpPr/>
          <p:nvPr/>
        </p:nvSpPr>
        <p:spPr>
          <a:xfrm rot="720000">
            <a:off x="7162560" y="450108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Google Shape;518;g28b91723e4f_0_373"/>
          <p:cNvSpPr/>
          <p:nvPr/>
        </p:nvSpPr>
        <p:spPr>
          <a:xfrm rot="720000">
            <a:off x="7143480" y="447264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Google Shape;519;g28b91723e4f_0_373"/>
          <p:cNvSpPr/>
          <p:nvPr/>
        </p:nvSpPr>
        <p:spPr>
          <a:xfrm>
            <a:off x="480960" y="1652760"/>
            <a:ext cx="568836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2955fe"/>
                </a:solidFill>
                <a:latin typeface="Inter"/>
                <a:ea typeface="Inter"/>
              </a:rPr>
              <a:t>это функция, </a:t>
            </a:r>
            <a:r>
              <a:rPr b="0" lang="en" sz="1500" spc="-1" strike="noStrike">
                <a:solidFill>
                  <a:schemeClr val="dk1"/>
                </a:solidFill>
                <a:latin typeface="Inter"/>
                <a:ea typeface="Inter"/>
              </a:rPr>
              <a:t>которая открывает файл и возвращает объект-файл, с помощью которого можно выполнять различные операции с файлом, такие как чтение, запись и т.д.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525;g27440a9d7fe_0_57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526;g27440a9d7fe_0_57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527;g27440a9d7fe_0_57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275" name="Google Shape;528;g27440a9d7fe_0_57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Google Shape;529;g27440a9d7fe_0_57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Google Shape;530;g27440a9d7fe_0_57"/>
          <p:cNvSpPr/>
          <p:nvPr/>
        </p:nvSpPr>
        <p:spPr>
          <a:xfrm>
            <a:off x="480960" y="1195560"/>
            <a:ext cx="63241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Функция open()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Google Shape;531;g27440a9d7fe_0_57"/>
          <p:cNvSpPr/>
          <p:nvPr/>
        </p:nvSpPr>
        <p:spPr>
          <a:xfrm>
            <a:off x="427320" y="1802160"/>
            <a:ext cx="5644440" cy="13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50000"/>
              </a:lnSpc>
              <a:spcBef>
                <a:spcPts val="1500"/>
              </a:spcBef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При открытии файла можно указать режим работы и кодировку: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50000"/>
              </a:lnSpc>
              <a:spcBef>
                <a:spcPts val="1500"/>
              </a:spcBef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"r" - чтение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5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"w" - запись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5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"a" - добавление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532;g27440a9d7fe_0_57"/>
          <p:cNvSpPr/>
          <p:nvPr/>
        </p:nvSpPr>
        <p:spPr>
          <a:xfrm>
            <a:off x="514440" y="3306240"/>
            <a:ext cx="6011280" cy="155772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557720"/>
              <a:gd name="textAreaBottom" fmla="*/ 1558440 h 155772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file = open("example.txt", "r")  # Открытие файла для чтения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538;g274349596df_0_58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539;g274349596df_0_58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540;g274349596df_0_58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283" name="Google Shape;541;g274349596df_0_58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542;g274349596df_0_58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543;g274349596df_0_58"/>
          <p:cNvSpPr/>
          <p:nvPr/>
        </p:nvSpPr>
        <p:spPr>
          <a:xfrm>
            <a:off x="480960" y="1195560"/>
            <a:ext cx="5101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Инструкции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Google Shape;544;g274349596df_0_58"/>
          <p:cNvSpPr/>
          <p:nvPr/>
        </p:nvSpPr>
        <p:spPr>
          <a:xfrm>
            <a:off x="5149080" y="1895760"/>
            <a:ext cx="1384920" cy="598680"/>
          </a:xfrm>
          <a:prstGeom prst="roundRect">
            <a:avLst>
              <a:gd name="adj" fmla="val 3600"/>
            </a:avLst>
          </a:prstGeom>
          <a:noFill/>
          <a:ln w="38100">
            <a:solidFill>
              <a:srgbClr val="ffad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Метод write()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545;g274349596df_0_58"/>
          <p:cNvSpPr/>
          <p:nvPr/>
        </p:nvSpPr>
        <p:spPr>
          <a:xfrm>
            <a:off x="6697800" y="2677680"/>
            <a:ext cx="1384560" cy="569160"/>
          </a:xfrm>
          <a:prstGeom prst="roundRect">
            <a:avLst>
              <a:gd name="adj" fmla="val 3600"/>
            </a:avLst>
          </a:prstGeom>
          <a:noFill/>
          <a:ln w="28575">
            <a:solidFill>
              <a:srgbClr val="d0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Calibri"/>
                <a:ea typeface="Calibri"/>
              </a:rPr>
              <a:t>закрывает файл после работы с ним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Google Shape;546;g274349596df_0_58"/>
          <p:cNvSpPr/>
          <p:nvPr/>
        </p:nvSpPr>
        <p:spPr>
          <a:xfrm>
            <a:off x="6697440" y="1910520"/>
            <a:ext cx="1384920" cy="569160"/>
          </a:xfrm>
          <a:prstGeom prst="roundRect">
            <a:avLst>
              <a:gd name="adj" fmla="val 3600"/>
            </a:avLst>
          </a:prstGeom>
          <a:noFill/>
          <a:ln w="38100">
            <a:solidFill>
              <a:srgbClr val="b4aa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Метод close()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547;g274349596df_0_58"/>
          <p:cNvSpPr/>
          <p:nvPr/>
        </p:nvSpPr>
        <p:spPr>
          <a:xfrm>
            <a:off x="514440" y="1868040"/>
            <a:ext cx="1384920" cy="598680"/>
          </a:xfrm>
          <a:prstGeom prst="roundRect">
            <a:avLst>
              <a:gd name="adj" fmla="val 3600"/>
            </a:avLst>
          </a:prstGeom>
          <a:noFill/>
          <a:ln w="38100">
            <a:solidFill>
              <a:srgbClr val="ffad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Метод read()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548;g274349596df_0_58"/>
          <p:cNvSpPr/>
          <p:nvPr/>
        </p:nvSpPr>
        <p:spPr>
          <a:xfrm>
            <a:off x="2062800" y="1882800"/>
            <a:ext cx="1384920" cy="569160"/>
          </a:xfrm>
          <a:prstGeom prst="roundRect">
            <a:avLst>
              <a:gd name="adj" fmla="val 3600"/>
            </a:avLst>
          </a:prstGeom>
          <a:noFill/>
          <a:ln w="38100">
            <a:solidFill>
              <a:srgbClr val="b4aa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Метод readline()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Google Shape;549;g274349596df_0_58"/>
          <p:cNvSpPr/>
          <p:nvPr/>
        </p:nvSpPr>
        <p:spPr>
          <a:xfrm>
            <a:off x="5149440" y="2677680"/>
            <a:ext cx="1384560" cy="569160"/>
          </a:xfrm>
          <a:prstGeom prst="roundRect">
            <a:avLst>
              <a:gd name="adj" fmla="val 3600"/>
            </a:avLst>
          </a:prstGeom>
          <a:noFill/>
          <a:ln w="28575">
            <a:solidFill>
              <a:srgbClr val="d0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Calibri"/>
                <a:ea typeface="Calibri"/>
              </a:rPr>
              <a:t>используется для записи данных в файл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Google Shape;550;g274349596df_0_58"/>
          <p:cNvSpPr/>
          <p:nvPr/>
        </p:nvSpPr>
        <p:spPr>
          <a:xfrm>
            <a:off x="2062800" y="2649600"/>
            <a:ext cx="1384560" cy="569160"/>
          </a:xfrm>
          <a:prstGeom prst="roundRect">
            <a:avLst>
              <a:gd name="adj" fmla="val 3600"/>
            </a:avLst>
          </a:prstGeom>
          <a:noFill/>
          <a:ln w="28575">
            <a:solidFill>
              <a:srgbClr val="d0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Calibri"/>
                <a:ea typeface="Calibri"/>
              </a:rPr>
              <a:t>читает одну строку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551;g274349596df_0_58"/>
          <p:cNvSpPr/>
          <p:nvPr/>
        </p:nvSpPr>
        <p:spPr>
          <a:xfrm>
            <a:off x="514440" y="2649600"/>
            <a:ext cx="1384560" cy="569160"/>
          </a:xfrm>
          <a:prstGeom prst="roundRect">
            <a:avLst>
              <a:gd name="adj" fmla="val 3600"/>
            </a:avLst>
          </a:prstGeom>
          <a:noFill/>
          <a:ln w="28575">
            <a:solidFill>
              <a:srgbClr val="d0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Calibri"/>
                <a:ea typeface="Calibri"/>
              </a:rPr>
              <a:t>позволяет прочитать содержимое файла целиком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552;g274349596df_0_58"/>
          <p:cNvSpPr/>
          <p:nvPr/>
        </p:nvSpPr>
        <p:spPr>
          <a:xfrm>
            <a:off x="3611160" y="1895760"/>
            <a:ext cx="1384920" cy="569160"/>
          </a:xfrm>
          <a:prstGeom prst="roundRect">
            <a:avLst>
              <a:gd name="adj" fmla="val 3600"/>
            </a:avLst>
          </a:prstGeom>
          <a:noFill/>
          <a:ln w="38100">
            <a:solidFill>
              <a:srgbClr val="b4aa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Метод readlines()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Google Shape;553;g274349596df_0_58"/>
          <p:cNvSpPr/>
          <p:nvPr/>
        </p:nvSpPr>
        <p:spPr>
          <a:xfrm>
            <a:off x="3611160" y="2662920"/>
            <a:ext cx="1384560" cy="569160"/>
          </a:xfrm>
          <a:prstGeom prst="roundRect">
            <a:avLst>
              <a:gd name="adj" fmla="val 3600"/>
            </a:avLst>
          </a:prstGeom>
          <a:noFill/>
          <a:ln w="28575">
            <a:solidFill>
              <a:srgbClr val="d0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680" rIns="22680" tIns="22680" bIns="226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Calibri"/>
                <a:ea typeface="Calibri"/>
              </a:rPr>
              <a:t>возвращает список строк файла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559;g27440a9d7fe_0_70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297" name="Google Shape;560;g27440a9d7fe_0_70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561;g27440a9d7fe_0_70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299" name="Google Shape;562;g27440a9d7fe_0_7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Google Shape;563;g27440a9d7fe_0_70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Google Shape;564;g27440a9d7fe_0_70"/>
          <p:cNvSpPr/>
          <p:nvPr/>
        </p:nvSpPr>
        <p:spPr>
          <a:xfrm>
            <a:off x="480960" y="1195560"/>
            <a:ext cx="5101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Инструкции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Google Shape;565;g27440a9d7fe_0_70"/>
          <p:cNvSpPr/>
          <p:nvPr/>
        </p:nvSpPr>
        <p:spPr>
          <a:xfrm>
            <a:off x="427320" y="2183040"/>
            <a:ext cx="56444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50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566;g27440a9d7fe_0_70"/>
          <p:cNvSpPr/>
          <p:nvPr/>
        </p:nvSpPr>
        <p:spPr>
          <a:xfrm>
            <a:off x="514440" y="2191320"/>
            <a:ext cx="6011280" cy="189936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899360"/>
              <a:gd name="textAreaBottom" fmla="*/ 1900080 h 189936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file = open("example.txt", "r")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content = file.read()  # Чтение содержимого файла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file.close()  # Закрытие файла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572;g28b91723e4f_0_430" descr="preencoded.png"/>
          <p:cNvPicPr/>
          <p:nvPr/>
        </p:nvPicPr>
        <p:blipFill>
          <a:blip r:embed="rId1"/>
          <a:stretch/>
        </p:blipFill>
        <p:spPr>
          <a:xfrm>
            <a:off x="5265720" y="0"/>
            <a:ext cx="3877560" cy="501408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573;g28b91723e4f_0_430" descr="preencoded.png"/>
          <p:cNvPicPr/>
          <p:nvPr/>
        </p:nvPicPr>
        <p:blipFill>
          <a:blip r:embed="rId2"/>
          <a:stretch/>
        </p:blipFill>
        <p:spPr>
          <a:xfrm>
            <a:off x="2839320" y="0"/>
            <a:ext cx="6303960" cy="514296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574;g28b91723e4f_0_430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575;g28b91723e4f_0_430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1385280" cy="24696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576;g28b91723e4f_0_430" descr="preencoded.png"/>
          <p:cNvPicPr/>
          <p:nvPr/>
        </p:nvPicPr>
        <p:blipFill>
          <a:blip r:embed="rId5"/>
          <a:stretch/>
        </p:blipFill>
        <p:spPr>
          <a:xfrm>
            <a:off x="2938320" y="4248000"/>
            <a:ext cx="589680" cy="61236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577;g28b91723e4f_0_430" descr="preencoded.png"/>
          <p:cNvPicPr/>
          <p:nvPr/>
        </p:nvPicPr>
        <p:blipFill>
          <a:blip r:embed="rId6"/>
          <a:stretch/>
        </p:blipFill>
        <p:spPr>
          <a:xfrm>
            <a:off x="5867280" y="557280"/>
            <a:ext cx="744840" cy="77364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578;g28b91723e4f_0_430" descr="preencoded.png"/>
          <p:cNvPicPr/>
          <p:nvPr/>
        </p:nvPicPr>
        <p:blipFill>
          <a:blip r:embed="rId7"/>
          <a:stretch/>
        </p:blipFill>
        <p:spPr>
          <a:xfrm>
            <a:off x="829440" y="3623400"/>
            <a:ext cx="1767960" cy="1357560"/>
          </a:xfrm>
          <a:prstGeom prst="rect">
            <a:avLst/>
          </a:prstGeom>
          <a:ln w="0">
            <a:noFill/>
          </a:ln>
        </p:spPr>
      </p:pic>
      <p:sp>
        <p:nvSpPr>
          <p:cNvPr id="311" name="Google Shape;579;g28b91723e4f_0_43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Google Shape;580;g28b91723e4f_0_430"/>
          <p:cNvSpPr/>
          <p:nvPr/>
        </p:nvSpPr>
        <p:spPr>
          <a:xfrm>
            <a:off x="495360" y="543960"/>
            <a:ext cx="1346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Полезно знать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581;g28b91723e4f_0_430"/>
          <p:cNvSpPr/>
          <p:nvPr/>
        </p:nvSpPr>
        <p:spPr>
          <a:xfrm>
            <a:off x="480960" y="1195560"/>
            <a:ext cx="53265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with .. as —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Google Shape;582;g28b91723e4f_0_430"/>
          <p:cNvSpPr/>
          <p:nvPr/>
        </p:nvSpPr>
        <p:spPr>
          <a:xfrm rot="1456200">
            <a:off x="7448760" y="281052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Google Shape;583;g28b91723e4f_0_430"/>
          <p:cNvSpPr/>
          <p:nvPr/>
        </p:nvSpPr>
        <p:spPr>
          <a:xfrm rot="1456200">
            <a:off x="7424640" y="2753640"/>
            <a:ext cx="7801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118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Google Shape;584;g28b91723e4f_0_430"/>
          <p:cNvSpPr/>
          <p:nvPr/>
        </p:nvSpPr>
        <p:spPr>
          <a:xfrm rot="21576000">
            <a:off x="6529320" y="374796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Google Shape;585;g28b91723e4f_0_430"/>
          <p:cNvSpPr/>
          <p:nvPr/>
        </p:nvSpPr>
        <p:spPr>
          <a:xfrm rot="21576000">
            <a:off x="6496200" y="3715200"/>
            <a:ext cx="60408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92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Google Shape;586;g28b91723e4f_0_430"/>
          <p:cNvSpPr/>
          <p:nvPr/>
        </p:nvSpPr>
        <p:spPr>
          <a:xfrm rot="720000">
            <a:off x="7162560" y="450108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141414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Google Shape;587;g28b91723e4f_0_430"/>
          <p:cNvSpPr/>
          <p:nvPr/>
        </p:nvSpPr>
        <p:spPr>
          <a:xfrm rot="720000">
            <a:off x="7143480" y="4472640"/>
            <a:ext cx="442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0" lang="en" sz="6600" spc="-1" strike="noStrike">
                <a:solidFill>
                  <a:srgbClr val="b4aaff"/>
                </a:solidFill>
                <a:latin typeface="Fredoka"/>
                <a:ea typeface="Fredoka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588;g28b91723e4f_0_430"/>
          <p:cNvSpPr/>
          <p:nvPr/>
        </p:nvSpPr>
        <p:spPr>
          <a:xfrm>
            <a:off x="480960" y="1652760"/>
            <a:ext cx="568836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2955fe"/>
                </a:solidFill>
                <a:latin typeface="Inter"/>
                <a:ea typeface="Inter"/>
              </a:rPr>
              <a:t>это  контекстный менеджер, </a:t>
            </a:r>
            <a:r>
              <a:rPr b="0" lang="en" sz="1500" spc="-1" strike="noStrike">
                <a:solidFill>
                  <a:schemeClr val="dk1"/>
                </a:solidFill>
                <a:latin typeface="Inter"/>
                <a:ea typeface="Inter"/>
              </a:rPr>
              <a:t>который автоматически открывает и закрывает файл, обеспечивая правильное управление ресурсами. В этом случае нет необходимости явно вызывать метод close().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594;g28d81820ecf_0_22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322" name="Google Shape;595;g28d81820ecf_0_22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23" name="Google Shape;596;g28d81820ecf_0_22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324" name="Google Shape;597;g28d81820ecf_0_22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598;g28d81820ecf_0_22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599;g28d81820ecf_0_22"/>
          <p:cNvSpPr/>
          <p:nvPr/>
        </p:nvSpPr>
        <p:spPr>
          <a:xfrm>
            <a:off x="480960" y="1195560"/>
            <a:ext cx="63241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Контекстный менеджер with .. as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600;g28d81820ecf_0_22"/>
          <p:cNvSpPr/>
          <p:nvPr/>
        </p:nvSpPr>
        <p:spPr>
          <a:xfrm>
            <a:off x="427320" y="1802160"/>
            <a:ext cx="564444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just">
              <a:lnSpc>
                <a:spcPct val="150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601;g28d81820ecf_0_22"/>
          <p:cNvSpPr/>
          <p:nvPr/>
        </p:nvSpPr>
        <p:spPr>
          <a:xfrm>
            <a:off x="514440" y="2191320"/>
            <a:ext cx="6011280" cy="1899360"/>
          </a:xfrm>
          <a:custGeom>
            <a:avLst/>
            <a:gdLst>
              <a:gd name="textAreaLeft" fmla="*/ 0 w 6011280"/>
              <a:gd name="textAreaRight" fmla="*/ 6012000 w 6011280"/>
              <a:gd name="textAreaTop" fmla="*/ 0 h 1899360"/>
              <a:gd name="textAreaBottom" fmla="*/ 1900080 h 1899360"/>
            </a:gdLst>
            <a:ahLst/>
            <a:rect l="textAreaLeft" t="textAreaTop" r="textAreaRight" b="textAreaBottom"/>
            <a:pathLst>
              <a:path w="7874" h="3368">
                <a:moveTo>
                  <a:pt x="7312" y="0"/>
                </a:moveTo>
                <a:cubicBezTo>
                  <a:pt x="7686" y="0"/>
                  <a:pt x="7873" y="187"/>
                  <a:pt x="7873" y="561"/>
                </a:cubicBezTo>
                <a:lnTo>
                  <a:pt x="7873" y="2806"/>
                </a:lnTo>
                <a:cubicBezTo>
                  <a:pt x="7873" y="3180"/>
                  <a:pt x="7686" y="3367"/>
                  <a:pt x="7312" y="3367"/>
                </a:cubicBezTo>
                <a:lnTo>
                  <a:pt x="561" y="3367"/>
                </a:lnTo>
                <a:cubicBezTo>
                  <a:pt x="187" y="3367"/>
                  <a:pt x="0" y="3180"/>
                  <a:pt x="0" y="2806"/>
                </a:cubicBezTo>
                <a:lnTo>
                  <a:pt x="0" y="561"/>
                </a:lnTo>
                <a:cubicBezTo>
                  <a:pt x="0" y="187"/>
                  <a:pt x="187" y="0"/>
                  <a:pt x="561" y="0"/>
                </a:cubicBezTo>
                <a:lnTo>
                  <a:pt x="7312" y="0"/>
                </a:lnTo>
              </a:path>
            </a:pathLst>
          </a:custGeom>
          <a:solidFill>
            <a:srgbClr val="b4aaff"/>
          </a:solidFill>
          <a:ln w="28425">
            <a:solidFill>
              <a:srgbClr val="131313"/>
            </a:solidFill>
            <a:round/>
          </a:ln>
          <a:effectLst>
            <a:outerShdw blurRad="6336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22680" bIns="22680" anchor="ctr">
            <a:noAutofit/>
          </a:bodyPr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with open("example.txt", "r") as file: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3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    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content = file.read()  # Чтение содержимого файла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53;g28b91723e4f_0_20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54;g28b91723e4f_0_20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55;g28b91723e4f_0_20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56;g28b91723e4f_0_2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57;g28b91723e4f_0_20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58;g28b91723e4f_0_20"/>
          <p:cNvSpPr/>
          <p:nvPr/>
        </p:nvSpPr>
        <p:spPr>
          <a:xfrm>
            <a:off x="476280" y="117504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030303"/>
                </a:solidFill>
                <a:latin typeface="Inter"/>
                <a:ea typeface="Inter"/>
              </a:rPr>
              <a:t>ВАЖНО!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Google Shape;59;g28b91723e4f_0_20"/>
          <p:cNvSpPr/>
          <p:nvPr/>
        </p:nvSpPr>
        <p:spPr>
          <a:xfrm>
            <a:off x="399600" y="1944000"/>
            <a:ext cx="6204960" cy="26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298440" algn="just">
              <a:lnSpc>
                <a:spcPct val="100000"/>
              </a:lnSpc>
              <a:buClr>
                <a:srgbClr val="030303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Камера должна быть включена на протяжении всего занятия.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0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Если у Вас возник вопрос в процессе занятия, пожалуйста, поднимите руку и дождитесь, пока преподаватель закончит мысль и спросит Вас, также можно задать вопрос в чате или когда преподаватель скажет, что начался блок вопросов.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0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Организационные вопросы по обучению решаются с кураторами, а не на тематических занятиях.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0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Вести себя уважительно и этично по отношению к остальным участникам занятия.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 algn="just">
              <a:lnSpc>
                <a:spcPct val="100000"/>
              </a:lnSpc>
              <a:buClr>
                <a:srgbClr val="030303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Во время занятия будут интерактивные задания, будьте готовы включить микрофон или демонстрацию экрана по просьбе преподавателя.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60;g28b91723e4f_0_20" descr="preencoded.png"/>
          <p:cNvPicPr/>
          <p:nvPr/>
        </p:nvPicPr>
        <p:blipFill>
          <a:blip r:embed="rId4"/>
          <a:stretch/>
        </p:blipFill>
        <p:spPr>
          <a:xfrm>
            <a:off x="6396480" y="981720"/>
            <a:ext cx="710280" cy="78048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61;g28b91723e4f_0_20" descr="preencoded.png"/>
          <p:cNvPicPr/>
          <p:nvPr/>
        </p:nvPicPr>
        <p:blipFill>
          <a:blip r:embed="rId5"/>
          <a:stretch/>
        </p:blipFill>
        <p:spPr>
          <a:xfrm>
            <a:off x="4853160" y="281160"/>
            <a:ext cx="1283400" cy="11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607;g28b91723e4f_0_45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330" name="Google Shape;608;g28b91723e4f_0_455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609;g28b91723e4f_0_455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32" name="Google Shape;610;g28b91723e4f_0_455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333" name="Google Shape;611;g28b91723e4f_0_455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334" name="Google Shape;612;g28b91723e4f_0_455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335" name="Google Shape;613;g28b91723e4f_0_455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Google Shape;614;g28b91723e4f_0_455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Google Shape;615;g28b91723e4f_0_455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621;g28ba5849ee9_0_15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339" name="Google Shape;622;g28ba5849ee9_0_155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40" name="Google Shape;623;g28ba5849ee9_0_155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341" name="Google Shape;624;g28ba5849ee9_0_155" descr="preencoded.png"/>
          <p:cNvPicPr/>
          <p:nvPr/>
        </p:nvPicPr>
        <p:blipFill>
          <a:blip r:embed="rId4"/>
          <a:stretch/>
        </p:blipFill>
        <p:spPr>
          <a:xfrm>
            <a:off x="4869000" y="390600"/>
            <a:ext cx="3854880" cy="4359240"/>
          </a:xfrm>
          <a:prstGeom prst="rect">
            <a:avLst/>
          </a:prstGeom>
          <a:ln w="0">
            <a:noFill/>
          </a:ln>
        </p:spPr>
      </p:pic>
      <p:pic>
        <p:nvPicPr>
          <p:cNvPr id="342" name="Google Shape;625;g28ba5849ee9_0_155" descr="preencoded.png"/>
          <p:cNvPicPr/>
          <p:nvPr/>
        </p:nvPicPr>
        <p:blipFill>
          <a:blip r:embed="rId5"/>
          <a:stretch/>
        </p:blipFill>
        <p:spPr>
          <a:xfrm>
            <a:off x="4548600" y="3525840"/>
            <a:ext cx="522360" cy="590040"/>
          </a:xfrm>
          <a:prstGeom prst="rect">
            <a:avLst/>
          </a:prstGeom>
          <a:ln w="0">
            <a:noFill/>
          </a:ln>
        </p:spPr>
      </p:pic>
      <p:pic>
        <p:nvPicPr>
          <p:cNvPr id="343" name="Google Shape;626;g28ba5849ee9_0_155" descr="preencoded.png"/>
          <p:cNvPicPr/>
          <p:nvPr/>
        </p:nvPicPr>
        <p:blipFill>
          <a:blip r:embed="rId6"/>
          <a:stretch/>
        </p:blipFill>
        <p:spPr>
          <a:xfrm>
            <a:off x="7365600" y="3072960"/>
            <a:ext cx="517320" cy="563760"/>
          </a:xfrm>
          <a:prstGeom prst="rect">
            <a:avLst/>
          </a:prstGeom>
          <a:ln w="0">
            <a:noFill/>
          </a:ln>
        </p:spPr>
      </p:pic>
      <p:sp>
        <p:nvSpPr>
          <p:cNvPr id="344" name="Google Shape;627;g28ba5849ee9_0_155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Google Shape;628;g28ba5849ee9_0_155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629;g28ba5849ee9_0_155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ЗАДАНИЕ ДЛЯ ЗАКРЕПЛЕНИЯ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635;g28ba5849ee9_0_168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348" name="Google Shape;636;g28ba5849ee9_0_168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49" name="Google Shape;637;g28ba5849ee9_0_168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350" name="Google Shape;638;g28ba5849ee9_0_168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3299760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639;g28ba5849ee9_0_168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352" name="Google Shape;640;g28ba5849ee9_0_168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353" name="Google Shape;641;g28ba5849ee9_0_168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354" name="Google Shape;642;g28ba5849ee9_0_168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Google Shape;643;g28ba5849ee9_0_168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Google Shape;644;g28ba5849ee9_0_168"/>
          <p:cNvSpPr/>
          <p:nvPr/>
        </p:nvSpPr>
        <p:spPr>
          <a:xfrm>
            <a:off x="480960" y="1195560"/>
            <a:ext cx="81813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Напишите код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645;g28ba5849ee9_0_168"/>
          <p:cNvSpPr/>
          <p:nvPr/>
        </p:nvSpPr>
        <p:spPr>
          <a:xfrm>
            <a:off x="895320" y="209952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Напишите программу, которая запрашивает у пользователя имя файла (переменная file) и целое число (переменная lines), а затем выводит на печать построчно последние строки в количестве lines (на всякий случай проверим, что задано положительное целое число). Протестируем функцию на файле article.txt со следующим содержимым: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Вечерело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Жужжали мухи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Светил фонарик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Кипела вода в чайнике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Венера зажглась на небе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Деревья шумели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Тучи разошлись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Листва зеленела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651;g28b91723e4f_0_47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359" name="Google Shape;652;g28b91723e4f_0_476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360" name="Google Shape;653;g28b91723e4f_0_476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61" name="Google Shape;654;g28b91723e4f_0_476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362" name="Google Shape;655;g28b91723e4f_0_476" descr="preencoded.png"/>
          <p:cNvPicPr/>
          <p:nvPr/>
        </p:nvPicPr>
        <p:blipFill>
          <a:blip r:embed="rId5"/>
          <a:stretch/>
        </p:blipFill>
        <p:spPr>
          <a:xfrm>
            <a:off x="4900680" y="390600"/>
            <a:ext cx="3494160" cy="4357080"/>
          </a:xfrm>
          <a:prstGeom prst="rect">
            <a:avLst/>
          </a:prstGeom>
          <a:ln w="0">
            <a:noFill/>
          </a:ln>
        </p:spPr>
      </p:pic>
      <p:pic>
        <p:nvPicPr>
          <p:cNvPr id="363" name="Google Shape;656;g28b91723e4f_0_476" descr="preencoded.png"/>
          <p:cNvPicPr/>
          <p:nvPr/>
        </p:nvPicPr>
        <p:blipFill>
          <a:blip r:embed="rId6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364" name="Google Shape;657;g28b91723e4f_0_476" descr="preencoded.png"/>
          <p:cNvPicPr/>
          <p:nvPr/>
        </p:nvPicPr>
        <p:blipFill>
          <a:blip r:embed="rId7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365" name="Google Shape;658;g28b91723e4f_0_476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Google Shape;659;g28b91723e4f_0_476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Google Shape;660;g28b91723e4f_0_476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ПРАКТИЧЕСКАЯ РАБОТА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666;p49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369" name="Google Shape;667;p49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70" name="Google Shape;668;p49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371" name="Google Shape;669;p49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Google Shape;670;p49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Google Shape;671;p49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Практическое задание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Google Shape;672;p49"/>
          <p:cNvSpPr/>
          <p:nvPr/>
        </p:nvSpPr>
        <p:spPr>
          <a:xfrm>
            <a:off x="427320" y="1802160"/>
            <a:ext cx="6847200" cy="15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JetBrains Mono"/>
              </a:rPr>
              <a:t>Написать код, который будет записывать каждый шаг из игры с угадыванием числа в файл "example.log"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685800" y="2743200"/>
            <a:ext cx="3885840" cy="23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666;p 1" descr="preencoded.png"/>
          <p:cNvPicPr/>
          <p:nvPr/>
        </p:nvPicPr>
        <p:blipFill>
          <a:blip r:embed="rId1"/>
          <a:stretch/>
        </p:blipFill>
        <p:spPr>
          <a:xfrm>
            <a:off x="3646440" y="1139040"/>
            <a:ext cx="5497200" cy="4003560"/>
          </a:xfrm>
          <a:prstGeom prst="rect">
            <a:avLst/>
          </a:prstGeom>
          <a:ln w="0">
            <a:noFill/>
          </a:ln>
        </p:spPr>
      </p:pic>
      <p:sp>
        <p:nvSpPr>
          <p:cNvPr id="377" name="Google Shape;668;p 1"/>
          <p:cNvSpPr/>
          <p:nvPr/>
        </p:nvSpPr>
        <p:spPr>
          <a:xfrm>
            <a:off x="476640" y="476640"/>
            <a:ext cx="2610720" cy="246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Cтать IT-шником может каждый 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Google Shape;667;p 1" descr="preencoded.png"/>
          <p:cNvPicPr/>
          <p:nvPr/>
        </p:nvPicPr>
        <p:blipFill>
          <a:blip r:embed="rId3"/>
          <a:stretch/>
        </p:blipFill>
        <p:spPr>
          <a:xfrm>
            <a:off x="8120520" y="491040"/>
            <a:ext cx="542160" cy="354240"/>
          </a:xfrm>
          <a:prstGeom prst="rect">
            <a:avLst/>
          </a:prstGeom>
          <a:ln w="0">
            <a:noFill/>
          </a:ln>
        </p:spPr>
      </p:pic>
      <p:sp>
        <p:nvSpPr>
          <p:cNvPr id="379" name=""/>
          <p:cNvSpPr/>
          <p:nvPr/>
        </p:nvSpPr>
        <p:spPr>
          <a:xfrm>
            <a:off x="8120520" y="457200"/>
            <a:ext cx="50796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685800" y="1143000"/>
            <a:ext cx="4343040" cy="42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random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from datetime import datetime</a:t>
            </a:r>
            <a:br>
              <a:rPr sz="900"/>
            </a:b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max_attempts = int(input("Введите количество попыток: "))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min_range = int(input("Введите начало диапазона: "))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max_range = int(input("Введите конец диапазона: "))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secret_number = random.randint(min_range, max_range)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attempts = 0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while attempts &lt; max_attempts: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guess = int(input(f"Попробуйте угадать число (попытка {attempts + 1}): "))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if guess == secret_number: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print(f"Поздравляем! Вы угадали число за {attempts} попыток.")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break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elif guess &lt; secret_number: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print("Загаданное число больше.")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else: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print("Загаданное число меньше.")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attempts += 1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else: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print(f"Вы исчерпали все попытки. Загаданное число было {secret_number}.")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679;g27440a9d7fe_0_93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382" name="Google Shape;680;g27440a9d7fe_0_93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83" name="Google Shape;681;g27440a9d7fe_0_93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384" name="Google Shape;682;g27440a9d7fe_0_9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Google Shape;683;g27440a9d7fe_0_93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Google Shape;684;g27440a9d7fe_0_93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Практическое задание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685;g27440a9d7fe_0_93"/>
          <p:cNvSpPr/>
          <p:nvPr/>
        </p:nvSpPr>
        <p:spPr>
          <a:xfrm>
            <a:off x="427320" y="1677960"/>
            <a:ext cx="6847200" cy="26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Считайте лог-файл 'requests.log', а затем проанализируйте его, выводя количество            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запросов по каждому IP-адресу.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Пример работы программы: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&lt; - ‘requests.log’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- &gt; ‘123.456.789.012’ – 3 раза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030303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‘</a:t>
            </a:r>
            <a:r>
              <a:rPr b="0" lang="en" sz="1100" spc="-1" strike="noStrike">
                <a:solidFill>
                  <a:srgbClr val="030303"/>
                </a:solidFill>
                <a:latin typeface="Inter"/>
                <a:ea typeface="Inter"/>
              </a:rPr>
              <a:t>098.765.432.109’ – 5 раз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algn="just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691;g28b91723e4f_0_49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692;g28b91723e4f_0_498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693;g28b91723e4f_0_498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391" name="Google Shape;694;g28b91723e4f_0_498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392" name="Google Shape;695;g28b91723e4f_0_498" descr="preencoded.png"/>
          <p:cNvPicPr/>
          <p:nvPr/>
        </p:nvPicPr>
        <p:blipFill>
          <a:blip r:embed="rId5"/>
          <a:stretch/>
        </p:blipFill>
        <p:spPr>
          <a:xfrm>
            <a:off x="4900680" y="390600"/>
            <a:ext cx="3494160" cy="435708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696;g28b91723e4f_0_498" descr="preencoded.png"/>
          <p:cNvPicPr/>
          <p:nvPr/>
        </p:nvPicPr>
        <p:blipFill>
          <a:blip r:embed="rId6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394" name="Google Shape;697;g28b91723e4f_0_498" descr="preencoded.png"/>
          <p:cNvPicPr/>
          <p:nvPr/>
        </p:nvPicPr>
        <p:blipFill>
          <a:blip r:embed="rId7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395" name="Google Shape;698;g28b91723e4f_0_498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Google Shape;699;g28b91723e4f_0_498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Google Shape;700;g28b91723e4f_0_498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ОСТАВШИЕСЯ 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706;g26e05554c06_0_205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399" name="Google Shape;707;g26e05554c06_0_205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400" name="Google Shape;708;g26e05554c06_0_205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401" name="Google Shape;709;g26e05554c06_0_205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3299760"/>
          </a:xfrm>
          <a:prstGeom prst="rect">
            <a:avLst/>
          </a:prstGeom>
          <a:ln w="0">
            <a:noFill/>
          </a:ln>
        </p:spPr>
      </p:pic>
      <p:pic>
        <p:nvPicPr>
          <p:cNvPr id="402" name="Google Shape;710;g26e05554c06_0_205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403" name="Google Shape;711;g26e05554c06_0_205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404" name="Google Shape;712;g26e05554c06_0_205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405" name="Google Shape;713;g26e05554c06_0_205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Google Shape;714;g26e05554c06_0_205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Google Shape;715;g26e05554c06_0_205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Домашнее задание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Google Shape;716;g26e05554c06_0_205"/>
          <p:cNvSpPr/>
          <p:nvPr/>
        </p:nvSpPr>
        <p:spPr>
          <a:xfrm>
            <a:off x="895320" y="209952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Напишите программу, которая запрашивает у пользователя число N и выводит на экран таблицу умножения от 1 до N. Используйте вложенный цикл for для создания таблицы умножения. Выведите результат на экран с помощью команды print и f-строк или метода format().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Пример вывода: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Введите число N: 5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Таблица умножения: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09" name="Google Shape;717;g26e05554c06_0_205"/>
          <p:cNvGraphicFramePr/>
          <p:nvPr/>
        </p:nvGraphicFramePr>
        <p:xfrm>
          <a:off x="3305520" y="3252240"/>
          <a:ext cx="1913040" cy="132120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  <a:gridCol w="382680"/>
                <a:gridCol w="382680"/>
              </a:tblGrid>
              <a:tr h="26424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26424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26424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26424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264240"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25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723;g28d81820ecf_0_183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411" name="Google Shape;724;g28d81820ecf_0_183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412" name="Google Shape;725;g28d81820ecf_0_183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413" name="Google Shape;726;g28d81820ecf_0_183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3114000"/>
          </a:xfrm>
          <a:prstGeom prst="rect">
            <a:avLst/>
          </a:prstGeom>
          <a:ln w="0">
            <a:noFill/>
          </a:ln>
        </p:spPr>
      </p:pic>
      <p:pic>
        <p:nvPicPr>
          <p:cNvPr id="414" name="Google Shape;727;g28d81820ecf_0_183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415" name="Google Shape;728;g28d81820ecf_0_183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416" name="Google Shape;729;g28d81820ecf_0_183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417" name="Google Shape;730;g28d81820ecf_0_18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Google Shape;731;g28d81820ecf_0_183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Google Shape;732;g28d81820ecf_0_183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Домашнее задание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Google Shape;733;g28d81820ecf_0_183"/>
          <p:cNvSpPr/>
          <p:nvPr/>
        </p:nvSpPr>
        <p:spPr>
          <a:xfrm>
            <a:off x="895320" y="209952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Есть файл log.txt. Откройте его, найдите только строки, в которых                  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выведены ошибки. Эти строки запишите в отдельный файл errors.txt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Пример работы: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&lt; - ‘errors.txt’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457200" indent="-298440">
              <a:lnSpc>
                <a:spcPct val="115000"/>
              </a:lnSpc>
              <a:buClr>
                <a:srgbClr val="141414"/>
              </a:buClr>
              <a:buFont typeface="Inter"/>
              <a:buAutoNum type="arabicPeriod" startAt="2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- &gt; Количество строк с ошибками – 5 (‘errors.txt’)</a:t>
            </a:r>
            <a:endParaRPr b="0" lang="en-US" sz="11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67;g28b91723e4f_0_33" descr="preencoded.png"/>
          <p:cNvPicPr/>
          <p:nvPr/>
        </p:nvPicPr>
        <p:blipFill>
          <a:blip r:embed="rId1"/>
          <a:stretch/>
        </p:blipFill>
        <p:spPr>
          <a:xfrm>
            <a:off x="2763720" y="779400"/>
            <a:ext cx="6379560" cy="436320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68;g28b91723e4f_0_33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69;g28b91723e4f_0_33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70;g28b91723e4f_0_33" descr="preencoded.png"/>
          <p:cNvPicPr/>
          <p:nvPr/>
        </p:nvPicPr>
        <p:blipFill>
          <a:blip r:embed="rId4"/>
          <a:stretch/>
        </p:blipFill>
        <p:spPr>
          <a:xfrm>
            <a:off x="519120" y="1947960"/>
            <a:ext cx="8119440" cy="2804400"/>
          </a:xfrm>
          <a:prstGeom prst="rect">
            <a:avLst/>
          </a:prstGeom>
          <a:ln w="0">
            <a:noFill/>
          </a:ln>
        </p:spPr>
      </p:pic>
      <p:pic>
        <p:nvPicPr>
          <p:cNvPr id="53" name="Google Shape;71;g28b91723e4f_0_33" descr="preencoded.png"/>
          <p:cNvPicPr/>
          <p:nvPr/>
        </p:nvPicPr>
        <p:blipFill>
          <a:blip r:embed="rId5"/>
          <a:stretch/>
        </p:blipFill>
        <p:spPr>
          <a:xfrm>
            <a:off x="8043840" y="21621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72;g28b91723e4f_0_33" descr="preencoded.png"/>
          <p:cNvPicPr/>
          <p:nvPr/>
        </p:nvPicPr>
        <p:blipFill>
          <a:blip r:embed="rId6"/>
          <a:stretch/>
        </p:blipFill>
        <p:spPr>
          <a:xfrm>
            <a:off x="8197920" y="21621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73;g28b91723e4f_0_33" descr="preencoded.png"/>
          <p:cNvPicPr/>
          <p:nvPr/>
        </p:nvPicPr>
        <p:blipFill>
          <a:blip r:embed="rId7"/>
          <a:stretch/>
        </p:blipFill>
        <p:spPr>
          <a:xfrm>
            <a:off x="5334120" y="2062080"/>
            <a:ext cx="589680" cy="61236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74;g28b91723e4f_0_33" descr="preencoded.png"/>
          <p:cNvPicPr/>
          <p:nvPr/>
        </p:nvPicPr>
        <p:blipFill>
          <a:blip r:embed="rId8"/>
          <a:stretch/>
        </p:blipFill>
        <p:spPr>
          <a:xfrm>
            <a:off x="5922720" y="1119240"/>
            <a:ext cx="1767960" cy="1357560"/>
          </a:xfrm>
          <a:prstGeom prst="rect">
            <a:avLst/>
          </a:prstGeom>
          <a:ln w="0">
            <a:noFill/>
          </a:ln>
        </p:spPr>
      </p:pic>
      <p:sp>
        <p:nvSpPr>
          <p:cNvPr id="57" name="Google Shape;75;g28b91723e4f_0_33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Google Shape;76;g28b91723e4f_0_33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77;g28b91723e4f_0_33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ПЛАН ЗАНЯТИЯ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78;g28b91723e4f_0_33"/>
          <p:cNvSpPr/>
          <p:nvPr/>
        </p:nvSpPr>
        <p:spPr>
          <a:xfrm>
            <a:off x="895320" y="2371680"/>
            <a:ext cx="5485680" cy="19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Разбор домашнего задания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Повторение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Введение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Основной блок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Задание для закрепления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Вопросы по основному блоку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Заключение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739;p51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422" name="Google Shape;740;p51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423" name="Google Shape;741;p51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424" name="Google Shape;742;p51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Google Shape;743;p51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Google Shape;744;p51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Полезные ссылки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Google Shape;745;p51"/>
          <p:cNvSpPr/>
          <p:nvPr/>
        </p:nvSpPr>
        <p:spPr>
          <a:xfrm>
            <a:off x="427320" y="1802160"/>
            <a:ext cx="5644440" cy="81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Inter"/>
              <a:buChar char="●"/>
            </a:pPr>
            <a:r>
              <a:rPr b="0" lang="en" sz="1100" spc="-1" strike="noStrike" u="sng">
                <a:solidFill>
                  <a:srgbClr val="0563c1"/>
                </a:solidFill>
                <a:uFillTx/>
                <a:latin typeface="Inter"/>
                <a:ea typeface="Inter"/>
                <a:hlinkClick r:id="rId4"/>
              </a:rPr>
              <a:t>Цикл for in python: основы, примеры со списками и range с шагом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Inter"/>
              <a:buChar char="●"/>
              <a:tabLst>
                <a:tab algn="l" pos="0"/>
              </a:tabLst>
            </a:pPr>
            <a:r>
              <a:rPr b="0" lang="en" sz="1100" spc="-1" strike="noStrike" u="sng">
                <a:solidFill>
                  <a:srgbClr val="0563c1"/>
                </a:solidFill>
                <a:uFillTx/>
                <a:latin typeface="Inter"/>
                <a:ea typeface="Inter"/>
                <a:hlinkClick r:id="rId5"/>
              </a:rPr>
              <a:t>Как работает цикл for в Python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751;g28b91723e4f_0_627" descr="preencoded.png"/>
          <p:cNvPicPr/>
          <p:nvPr/>
        </p:nvPicPr>
        <p:blipFill>
          <a:blip r:embed="rId1"/>
          <a:stretch/>
        </p:blipFill>
        <p:spPr>
          <a:xfrm>
            <a:off x="3646080" y="1139040"/>
            <a:ext cx="5497200" cy="4003560"/>
          </a:xfrm>
          <a:prstGeom prst="rect">
            <a:avLst/>
          </a:prstGeom>
          <a:ln w="0">
            <a:noFill/>
          </a:ln>
        </p:spPr>
      </p:pic>
      <p:pic>
        <p:nvPicPr>
          <p:cNvPr id="429" name="Google Shape;752;g28b91723e4f_0_627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753;g28b91723e4f_0_627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sp>
        <p:nvSpPr>
          <p:cNvPr id="431" name="Google Shape;754;g28b91723e4f_0_627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Google Shape;755;g28b91723e4f_0_627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Google Shape;756;g28b91723e4f_0_627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ЗАКЛЮЧЕНИЕ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Google Shape;757;g28b91723e4f_0_627"/>
          <p:cNvSpPr/>
          <p:nvPr/>
        </p:nvSpPr>
        <p:spPr>
          <a:xfrm>
            <a:off x="2783880" y="1797120"/>
            <a:ext cx="3575520" cy="268776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9525">
            <a:solidFill>
              <a:srgbClr val="000000"/>
            </a:solidFill>
            <a:round/>
          </a:ln>
          <a:effectLst>
            <a:outerShdw algn="tl" blurRad="380880" dir="2700000" dist="126260" rotWithShape="0">
              <a:srgbClr val="7f7f7f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Google Shape;758;g28b91723e4f_0_627" descr="preencoded.png"/>
          <p:cNvPicPr/>
          <p:nvPr/>
        </p:nvPicPr>
        <p:blipFill>
          <a:blip r:embed="rId5"/>
          <a:stretch/>
        </p:blipFill>
        <p:spPr>
          <a:xfrm>
            <a:off x="5828400" y="194112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759;g28b91723e4f_0_627" descr="preencoded.png"/>
          <p:cNvPicPr/>
          <p:nvPr/>
        </p:nvPicPr>
        <p:blipFill>
          <a:blip r:embed="rId6"/>
          <a:stretch/>
        </p:blipFill>
        <p:spPr>
          <a:xfrm>
            <a:off x="5982480" y="1941120"/>
            <a:ext cx="107640" cy="10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84;g28b91723e4f_0_4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62" name="Google Shape;85;g28b91723e4f_0_49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86;g28b91723e4f_0_49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87;g28b91723e4f_0_49" descr="preencoded.png"/>
          <p:cNvPicPr/>
          <p:nvPr/>
        </p:nvPicPr>
        <p:blipFill>
          <a:blip r:embed="rId4"/>
          <a:stretch/>
        </p:blipFill>
        <p:spPr>
          <a:xfrm>
            <a:off x="4869000" y="390600"/>
            <a:ext cx="3854880" cy="435924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88;g28b91723e4f_0_49" descr="preencoded.png"/>
          <p:cNvPicPr/>
          <p:nvPr/>
        </p:nvPicPr>
        <p:blipFill>
          <a:blip r:embed="rId5"/>
          <a:stretch/>
        </p:blipFill>
        <p:spPr>
          <a:xfrm>
            <a:off x="4548600" y="3525840"/>
            <a:ext cx="522360" cy="59004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89;g28b91723e4f_0_49" descr="preencoded.png"/>
          <p:cNvPicPr/>
          <p:nvPr/>
        </p:nvPicPr>
        <p:blipFill>
          <a:blip r:embed="rId6"/>
          <a:stretch/>
        </p:blipFill>
        <p:spPr>
          <a:xfrm>
            <a:off x="7365600" y="3072960"/>
            <a:ext cx="517320" cy="563760"/>
          </a:xfrm>
          <a:prstGeom prst="rect">
            <a:avLst/>
          </a:prstGeom>
          <a:ln w="0">
            <a:noFill/>
          </a:ln>
        </p:spPr>
      </p:pic>
      <p:sp>
        <p:nvSpPr>
          <p:cNvPr id="67" name="Google Shape;90;g28b91723e4f_0_49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Google Shape;91;g28b91723e4f_0_49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Google Shape;92;g28b91723e4f_0_49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ПОВТОРЕНИЕ ИЗУЧЕННОГО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98;g28b91723e4f_0_62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99;g28b91723e4f_0_62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00;g28b91723e4f_0_62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01;g28b91723e4f_0_62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280440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02;g28b91723e4f_0_62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03;g28b91723e4f_0_62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4;g28b91723e4f_0_62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05;g28b91723e4f_0_62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06;g28b91723e4f_0_62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07;g28b91723e4f_0_62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Повторение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08;g28b91723e4f_0_62"/>
          <p:cNvSpPr/>
          <p:nvPr/>
        </p:nvSpPr>
        <p:spPr>
          <a:xfrm>
            <a:off x="895320" y="212868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298440">
              <a:lnSpc>
                <a:spcPct val="130000"/>
              </a:lnSpc>
              <a:buClr>
                <a:srgbClr val="141414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Строковые литералы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30000"/>
              </a:lnSpc>
              <a:buClr>
                <a:srgbClr val="141414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Метод format()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30000"/>
              </a:lnSpc>
              <a:buClr>
                <a:srgbClr val="141414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C-style форматирование с помощью спецификаторов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30000"/>
              </a:lnSpc>
              <a:buClr>
                <a:srgbClr val="141414"/>
              </a:buClr>
              <a:buFont typeface="Inter"/>
              <a:buChar char="●"/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f-строки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14;g28b91723e4f_0_7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301560" cy="43038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115;g28b91723e4f_0_77" descr="preencoded.png"/>
          <p:cNvPicPr/>
          <p:nvPr/>
        </p:nvPicPr>
        <p:blipFill>
          <a:blip r:embed="rId2"/>
          <a:stretch/>
        </p:blipFill>
        <p:spPr>
          <a:xfrm>
            <a:off x="3425400" y="803880"/>
            <a:ext cx="5717880" cy="433908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116;g28b91723e4f_0_77" descr="preencoded.png"/>
          <p:cNvPicPr/>
          <p:nvPr/>
        </p:nvPicPr>
        <p:blipFill>
          <a:blip r:embed="rId3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117;g28b91723e4f_0_77" descr="preencoded.png"/>
          <p:cNvPicPr/>
          <p:nvPr/>
        </p:nvPicPr>
        <p:blipFill>
          <a:blip r:embed="rId4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18;g28b91723e4f_0_77" descr="preencoded.png"/>
          <p:cNvPicPr/>
          <p:nvPr/>
        </p:nvPicPr>
        <p:blipFill>
          <a:blip r:embed="rId5"/>
          <a:stretch/>
        </p:blipFill>
        <p:spPr>
          <a:xfrm>
            <a:off x="5378760" y="2093760"/>
            <a:ext cx="529200" cy="59760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19;g28b91723e4f_0_77" descr="preencoded.png"/>
          <p:cNvPicPr/>
          <p:nvPr/>
        </p:nvPicPr>
        <p:blipFill>
          <a:blip r:embed="rId6"/>
          <a:stretch/>
        </p:blipFill>
        <p:spPr>
          <a:xfrm>
            <a:off x="7527960" y="3497760"/>
            <a:ext cx="524160" cy="57096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20;g28b91723e4f_0_77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Google Shape;121;g28b91723e4f_0_77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122;g28b91723e4f_0_77"/>
          <p:cNvSpPr/>
          <p:nvPr/>
        </p:nvSpPr>
        <p:spPr>
          <a:xfrm>
            <a:off x="466560" y="1486080"/>
            <a:ext cx="538092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ВОПРОСЫ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28;g28b91723e4f_0_90" descr="preencoded.png"/>
          <p:cNvPicPr/>
          <p:nvPr/>
        </p:nvPicPr>
        <p:blipFill>
          <a:blip r:embed="rId1"/>
          <a:stretch/>
        </p:blipFill>
        <p:spPr>
          <a:xfrm>
            <a:off x="2973240" y="0"/>
            <a:ext cx="6170040" cy="377532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29;g28b91723e4f_0_90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130;g28b91723e4f_0_90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31;g28b91723e4f_0_90" descr="preencoded.png"/>
          <p:cNvPicPr/>
          <p:nvPr/>
        </p:nvPicPr>
        <p:blipFill>
          <a:blip r:embed="rId4"/>
          <a:stretch/>
        </p:blipFill>
        <p:spPr>
          <a:xfrm>
            <a:off x="519120" y="1843200"/>
            <a:ext cx="8119440" cy="280440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32;g28b91723e4f_0_90" descr="preencoded.png"/>
          <p:cNvPicPr/>
          <p:nvPr/>
        </p:nvPicPr>
        <p:blipFill>
          <a:blip r:embed="rId5"/>
          <a:stretch/>
        </p:blipFill>
        <p:spPr>
          <a:xfrm>
            <a:off x="799632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33;g28b91723e4f_0_90" descr="preencoded.png"/>
          <p:cNvPicPr/>
          <p:nvPr/>
        </p:nvPicPr>
        <p:blipFill>
          <a:blip r:embed="rId6"/>
          <a:stretch/>
        </p:blipFill>
        <p:spPr>
          <a:xfrm>
            <a:off x="8150400" y="2147760"/>
            <a:ext cx="107640" cy="10764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34;g28b91723e4f_0_90" descr="preencoded.png"/>
          <p:cNvPicPr/>
          <p:nvPr/>
        </p:nvPicPr>
        <p:blipFill>
          <a:blip r:embed="rId7"/>
          <a:stretch/>
        </p:blipFill>
        <p:spPr>
          <a:xfrm>
            <a:off x="4929120" y="509760"/>
            <a:ext cx="783360" cy="83988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135;g28b91723e4f_0_90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36;g28b91723e4f_0_90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37;g28b91723e4f_0_90"/>
          <p:cNvSpPr/>
          <p:nvPr/>
        </p:nvSpPr>
        <p:spPr>
          <a:xfrm>
            <a:off x="480960" y="1195560"/>
            <a:ext cx="47379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" sz="2300" spc="-1" strike="noStrike">
                <a:solidFill>
                  <a:srgbClr val="141414"/>
                </a:solidFill>
                <a:latin typeface="Inter"/>
                <a:ea typeface="Inter"/>
              </a:rPr>
              <a:t>Введение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38;g28b91723e4f_0_90"/>
          <p:cNvSpPr/>
          <p:nvPr/>
        </p:nvSpPr>
        <p:spPr>
          <a:xfrm>
            <a:off x="895320" y="2128680"/>
            <a:ext cx="71478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Цикл for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Функция range()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Работа с файлами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Инструкции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141414"/>
                </a:solidFill>
                <a:latin typeface="Inter"/>
                <a:ea typeface="Inter"/>
              </a:rPr>
              <a:t>With .. as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44;g28b91723e4f_0_10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45;g28b91723e4f_0_105" descr="preencoded.png"/>
          <p:cNvPicPr/>
          <p:nvPr/>
        </p:nvPicPr>
        <p:blipFill>
          <a:blip r:embed="rId2"/>
          <a:stretch/>
        </p:blipFill>
        <p:spPr>
          <a:xfrm>
            <a:off x="8120160" y="490680"/>
            <a:ext cx="542160" cy="35424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46;g28b91723e4f_0_105" descr="preencoded.png"/>
          <p:cNvPicPr/>
          <p:nvPr/>
        </p:nvPicPr>
        <p:blipFill>
          <a:blip r:embed="rId3"/>
          <a:stretch/>
        </p:blipFill>
        <p:spPr>
          <a:xfrm>
            <a:off x="476280" y="476280"/>
            <a:ext cx="2610720" cy="2469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47;g28b91723e4f_0_105" descr="preencoded.png"/>
          <p:cNvPicPr/>
          <p:nvPr/>
        </p:nvPicPr>
        <p:blipFill>
          <a:blip r:embed="rId4"/>
          <a:stretch/>
        </p:blipFill>
        <p:spPr>
          <a:xfrm>
            <a:off x="5938920" y="1738440"/>
            <a:ext cx="3204360" cy="31809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48;g28b91723e4f_0_105" descr="preencoded.png"/>
          <p:cNvPicPr/>
          <p:nvPr/>
        </p:nvPicPr>
        <p:blipFill>
          <a:blip r:embed="rId5"/>
          <a:stretch/>
        </p:blipFill>
        <p:spPr>
          <a:xfrm>
            <a:off x="5448960" y="3790800"/>
            <a:ext cx="296280" cy="28728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49;g28b91723e4f_0_105" descr="preencoded.png"/>
          <p:cNvPicPr/>
          <p:nvPr/>
        </p:nvPicPr>
        <p:blipFill>
          <a:blip r:embed="rId6"/>
          <a:stretch/>
        </p:blipFill>
        <p:spPr>
          <a:xfrm>
            <a:off x="5654160" y="3936600"/>
            <a:ext cx="97200" cy="9612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50;g28b91723e4f_0_105"/>
          <p:cNvSpPr/>
          <p:nvPr/>
        </p:nvSpPr>
        <p:spPr>
          <a:xfrm>
            <a:off x="8153280" y="490680"/>
            <a:ext cx="48492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141414"/>
                </a:solidFill>
                <a:latin typeface="Arial"/>
                <a:ea typeface="Arial"/>
              </a:rPr>
              <a:t>ICH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151;g28b91723e4f_0_105"/>
          <p:cNvSpPr/>
          <p:nvPr/>
        </p:nvSpPr>
        <p:spPr>
          <a:xfrm>
            <a:off x="514440" y="543960"/>
            <a:ext cx="25304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Inter"/>
                <a:ea typeface="Inter"/>
              </a:rPr>
              <a:t>Стать IT-шником может каждый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52;g28b91723e4f_0_105"/>
          <p:cNvSpPr/>
          <p:nvPr/>
        </p:nvSpPr>
        <p:spPr>
          <a:xfrm>
            <a:off x="514440" y="1486080"/>
            <a:ext cx="681444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100" spc="-1" strike="noStrike">
                <a:solidFill>
                  <a:srgbClr val="141414"/>
                </a:solidFill>
                <a:latin typeface="Inter"/>
                <a:ea typeface="Inter"/>
              </a:rPr>
              <a:t>ОСНОВНОЙ БЛОК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2024-10-30T20:02:38Z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